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6" r:id="rId1"/>
  </p:sldMasterIdLst>
  <p:notesMasterIdLst>
    <p:notesMasterId r:id="rId54"/>
  </p:notesMasterIdLst>
  <p:sldIdLst>
    <p:sldId id="273" r:id="rId2"/>
    <p:sldId id="440" r:id="rId3"/>
    <p:sldId id="388" r:id="rId4"/>
    <p:sldId id="439" r:id="rId5"/>
    <p:sldId id="450" r:id="rId6"/>
    <p:sldId id="277" r:id="rId7"/>
    <p:sldId id="414" r:id="rId8"/>
    <p:sldId id="279" r:id="rId9"/>
    <p:sldId id="436" r:id="rId10"/>
    <p:sldId id="416" r:id="rId11"/>
    <p:sldId id="417" r:id="rId12"/>
    <p:sldId id="418" r:id="rId13"/>
    <p:sldId id="412" r:id="rId14"/>
    <p:sldId id="369" r:id="rId15"/>
    <p:sldId id="419" r:id="rId16"/>
    <p:sldId id="410" r:id="rId17"/>
    <p:sldId id="420" r:id="rId18"/>
    <p:sldId id="437" r:id="rId19"/>
    <p:sldId id="421" r:id="rId20"/>
    <p:sldId id="422" r:id="rId21"/>
    <p:sldId id="441" r:id="rId22"/>
    <p:sldId id="423" r:id="rId23"/>
    <p:sldId id="424" r:id="rId24"/>
    <p:sldId id="442" r:id="rId25"/>
    <p:sldId id="443" r:id="rId26"/>
    <p:sldId id="444" r:id="rId27"/>
    <p:sldId id="438" r:id="rId28"/>
    <p:sldId id="425" r:id="rId29"/>
    <p:sldId id="428" r:id="rId30"/>
    <p:sldId id="426" r:id="rId31"/>
    <p:sldId id="317" r:id="rId32"/>
    <p:sldId id="394" r:id="rId33"/>
    <p:sldId id="429" r:id="rId34"/>
    <p:sldId id="400" r:id="rId35"/>
    <p:sldId id="430" r:id="rId36"/>
    <p:sldId id="398" r:id="rId37"/>
    <p:sldId id="447" r:id="rId38"/>
    <p:sldId id="391" r:id="rId39"/>
    <p:sldId id="395" r:id="rId40"/>
    <p:sldId id="431" r:id="rId41"/>
    <p:sldId id="445" r:id="rId42"/>
    <p:sldId id="433" r:id="rId43"/>
    <p:sldId id="434" r:id="rId44"/>
    <p:sldId id="435" r:id="rId45"/>
    <p:sldId id="446" r:id="rId46"/>
    <p:sldId id="432" r:id="rId47"/>
    <p:sldId id="448" r:id="rId48"/>
    <p:sldId id="449" r:id="rId49"/>
    <p:sldId id="401" r:id="rId50"/>
    <p:sldId id="402" r:id="rId51"/>
    <p:sldId id="408" r:id="rId52"/>
    <p:sldId id="4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4" autoAdjust="0"/>
    <p:restoredTop sz="86624" autoAdjust="0"/>
  </p:normalViewPr>
  <p:slideViewPr>
    <p:cSldViewPr snapToGrid="0" snapToObjects="1" showGuides="1">
      <p:cViewPr>
        <p:scale>
          <a:sx n="103" d="100"/>
          <a:sy n="103" d="100"/>
        </p:scale>
        <p:origin x="128" y="-216"/>
      </p:cViewPr>
      <p:guideLst>
        <p:guide orient="horz" pos="1920"/>
        <p:guide pos="2832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B003A-A43D-EF4D-81CC-00F45D835EC1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D2F91-DE71-4F43-BD49-035457A1E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ordering (using the equality and &lt;= for type level strings)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5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1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0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~ is equality in 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fixed set of extensions that is called</a:t>
            </a:r>
            <a:r>
              <a:rPr lang="en-US" baseline="0" dirty="0" smtClean="0"/>
              <a:t> "Dependent Haskell"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9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</a:t>
            </a:r>
            <a:r>
              <a:rPr lang="en-US" dirty="0" err="1" smtClean="0"/>
              <a:t>TypeApplication</a:t>
            </a:r>
            <a:r>
              <a:rPr lang="en-US" dirty="0" smtClean="0"/>
              <a:t> syntax (with the @s)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's in promoted data constructors</a:t>
            </a:r>
          </a:p>
          <a:p>
            <a:endParaRPr lang="en-US" dirty="0" smtClean="0"/>
          </a:p>
          <a:p>
            <a:r>
              <a:rPr lang="en-US" dirty="0" smtClean="0"/>
              <a:t>Mention that</a:t>
            </a:r>
            <a:r>
              <a:rPr lang="en-US" baseline="0" dirty="0" smtClean="0"/>
              <a:t> the type of d and path are inferred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is a </a:t>
            </a:r>
            <a:r>
              <a:rPr lang="en-US" dirty="0" err="1" smtClean="0"/>
              <a:t>TemplateHaskell</a:t>
            </a:r>
            <a:r>
              <a:rPr lang="en-US" dirty="0" smtClean="0"/>
              <a:t> parser, which statically checks</a:t>
            </a:r>
            <a:r>
              <a:rPr lang="en-US" baseline="0" dirty="0" smtClean="0"/>
              <a:t> the syntax of the regular expression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Do this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393493"/>
            <a:ext cx="5292378" cy="1655762"/>
          </a:xfrm>
        </p:spPr>
        <p:txBody>
          <a:bodyPr anchor="ctr" anchorCtr="0">
            <a:normAutofit/>
          </a:bodyPr>
          <a:lstStyle>
            <a:lvl1pPr algn="r">
              <a:defRPr sz="5400"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3"/>
            <a:ext cx="2460812" cy="1655762"/>
          </a:xfrm>
        </p:spPr>
        <p:txBody>
          <a:bodyPr anchor="ctr" anchorCtr="0"/>
          <a:lstStyle>
            <a:lvl1pPr marL="0" indent="0" algn="l">
              <a:buNone/>
              <a:defRPr sz="2400" b="0" i="0">
                <a:latin typeface="Tw Cen MT" charset="0"/>
                <a:ea typeface="Tw Cen MT" charset="0"/>
                <a:cs typeface="Tw Cen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993546" y="4393493"/>
            <a:ext cx="0" cy="1655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628650" y="476410"/>
            <a:ext cx="7886700" cy="38497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553"/>
            <a:ext cx="7886700" cy="872003"/>
          </a:xfrm>
        </p:spPr>
        <p:txBody>
          <a:bodyPr/>
          <a:lstStyle>
            <a:lvl1pPr>
              <a:defRPr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001306"/>
          </a:xfrm>
        </p:spPr>
        <p:txBody>
          <a:bodyPr tIns="91440" bIns="91440"/>
          <a:lstStyle>
            <a:lvl1pPr>
              <a:defRPr b="0" i="0">
                <a:latin typeface="Tw Cen MT" charset="0"/>
                <a:ea typeface="Tw Cen MT" charset="0"/>
                <a:cs typeface="Tw Cen MT" charset="0"/>
              </a:defRPr>
            </a:lvl1pPr>
            <a:lvl2pPr>
              <a:defRPr b="0" i="0">
                <a:latin typeface="Tw Cen MT" charset="0"/>
                <a:ea typeface="Tw Cen MT" charset="0"/>
                <a:cs typeface="Tw Cen MT" charset="0"/>
              </a:defRPr>
            </a:lvl2pPr>
            <a:lvl3pPr>
              <a:defRPr b="0" i="0">
                <a:latin typeface="Tw Cen MT" charset="0"/>
                <a:ea typeface="Tw Cen MT" charset="0"/>
                <a:cs typeface="Tw Cen MT" charset="0"/>
              </a:defRPr>
            </a:lvl3pPr>
            <a:lvl4pPr>
              <a:defRPr b="0" i="0">
                <a:latin typeface="Tw Cen MT" charset="0"/>
                <a:ea typeface="Tw Cen MT" charset="0"/>
                <a:cs typeface="Tw Cen MT" charset="0"/>
              </a:defRPr>
            </a:lvl4pPr>
            <a:lvl5pPr>
              <a:defRPr b="0" i="0"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198" y="111553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21869"/>
            <a:ext cx="3886200" cy="5055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21869"/>
            <a:ext cx="3886200" cy="50550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4775"/>
            <a:ext cx="7886700" cy="909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80980"/>
            <a:ext cx="3868340" cy="8287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9775"/>
            <a:ext cx="3868340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11858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9775"/>
            <a:ext cx="3887391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4605"/>
            <a:ext cx="7886700" cy="8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5657"/>
            <a:ext cx="7886700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7882" y="134605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w Cen MT Condensed" charset="0"/>
          <a:ea typeface="Tw Cen MT Condensed" charset="0"/>
          <a:cs typeface="Tw Cen MT Condense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latin typeface="Zapfino" charset="0"/>
                <a:ea typeface="Zapfino" charset="0"/>
                <a:cs typeface="Zapfino" charset="0"/>
              </a:rPr>
              <a:t>The Influence of Dependent Types</a:t>
            </a:r>
            <a:endParaRPr lang="en-US" sz="20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Stephanie Weirich</a:t>
            </a:r>
          </a:p>
          <a:p>
            <a:r>
              <a:rPr lang="en-US" dirty="0" smtClean="0"/>
              <a:t>University of Pennsylvania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err="1" smtClean="0"/>
              <a:t>Submatching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246"/>
            <a:ext cx="8229600" cy="56517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dirty="0" smtClean="0"/>
              <a:t>Extract the parts of a </a:t>
            </a:r>
            <a:r>
              <a:rPr lang="en-US" sz="3400" dirty="0" err="1" smtClean="0"/>
              <a:t>filepath</a:t>
            </a:r>
            <a:r>
              <a:rPr lang="en-US" sz="3400" dirty="0" smtClean="0"/>
              <a:t> 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let md = match path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isJust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True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md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d=["dth","popl17"], e=Just ".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@"b"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• a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not found in         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d, 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525" y="1717909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aware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4828"/>
            <a:ext cx="8394807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let path =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|/?((?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P&lt;d&gt;[^/]+)/)*(?P&lt;b&gt;[^/.]+)(?P&lt;e&gt;\..*)?|]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(match path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/popl16/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d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'['("b", 'Once),'("d",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'['("b", 'Once), 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298" y="4256955"/>
            <a:ext cx="737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The type of the regular expression tells us where </a:t>
            </a:r>
            <a:r>
              <a:rPr lang="en-US" sz="2800" dirty="0" err="1" smtClean="0">
                <a:latin typeface="Tw Cen MT" charset="0"/>
                <a:ea typeface="Tw Cen MT" charset="0"/>
                <a:cs typeface="Tw Cen MT" charset="0"/>
              </a:rPr>
              <a:t>submatches</a:t>
            </a:r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 occur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298" y="5211062"/>
            <a:ext cx="7371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The type of the dictionary describes its domain and range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8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4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use dependent types to  implement a domain-specific compile-time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17175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let path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re|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/?</a:t>
            </a:r>
            <a:r>
              <a:rPr lang="en-US" sz="20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((?P&lt;d&gt;[^/]+)/)*</a:t>
            </a:r>
            <a:r>
              <a:rPr lang="en-US" sz="20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(?P&lt;e&gt;\..*)?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'['("b", 'Once), 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3051175"/>
            <a:ext cx="8229601" cy="200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342883" indent="-347455" algn="l" defTabSz="457177" rtl="0" eaLnBrk="1" latinLnBrk="0" hangingPunct="1">
              <a:spcBef>
                <a:spcPts val="8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8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5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let path = </a:t>
            </a:r>
            <a:r>
              <a:rPr lang="fr-FR" sz="18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@"d" (</a:t>
            </a:r>
            <a:r>
              <a:rPr lang="fr-FR" sz="1800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"/")) `</a:t>
            </a:r>
            <a:r>
              <a:rPr lang="fr-FR" sz="1800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b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`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@"b" (</a:t>
            </a:r>
            <a:r>
              <a:rPr lang="fr-FR" sz="18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"/."))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@"e"  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"." </a:t>
            </a:r>
            <a:r>
              <a:rPr lang="fr-FR" sz="1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rany</a:t>
            </a:r>
            <a:r>
              <a:rPr lang="fr-FR" sz="1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Font typeface="Arial"/>
              <a:buNone/>
            </a:pP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:: R '['("b", 'Once), '("d", '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)]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1718" y="6166022"/>
            <a:ext cx="502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[</a:t>
            </a:r>
            <a:r>
              <a:rPr lang="en-US" dirty="0" err="1" smtClean="0"/>
              <a:t>Sheard</a:t>
            </a:r>
            <a:r>
              <a:rPr lang="en-US" dirty="0" smtClean="0"/>
              <a:t> &amp; Peyton Jones, HW 2002]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5395" y="6488668"/>
            <a:ext cx="61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TypeApplications</a:t>
            </a:r>
            <a:r>
              <a:rPr lang="en-US" dirty="0" smtClean="0"/>
              <a:t> [Eisenberg, Weirich, </a:t>
            </a:r>
            <a:r>
              <a:rPr lang="en-US" dirty="0" err="1" smtClean="0"/>
              <a:t>Hamidhasan</a:t>
            </a:r>
            <a:r>
              <a:rPr lang="en-US" dirty="0" smtClean="0"/>
              <a:t>, ESOP 2016]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5851" y="5854363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Type-level strings [</a:t>
            </a:r>
            <a:r>
              <a:rPr lang="en-US" dirty="0" err="1" smtClean="0"/>
              <a:t>Diatcki</a:t>
            </a:r>
            <a:r>
              <a:rPr lang="en-US" dirty="0" smtClean="0"/>
              <a:t>, HS 2015]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5335" y="5567416"/>
            <a:ext cx="68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DataKinds</a:t>
            </a:r>
            <a:r>
              <a:rPr lang="en-US" dirty="0" smtClean="0"/>
              <a:t> [</a:t>
            </a:r>
            <a:r>
              <a:rPr lang="en-US" dirty="0" err="1" smtClean="0"/>
              <a:t>Yorgey</a:t>
            </a:r>
            <a:r>
              <a:rPr lang="en-US" dirty="0" smtClean="0"/>
              <a:t>, Weirich, Cretin, Peyton Jones, </a:t>
            </a:r>
            <a:r>
              <a:rPr lang="en-US" dirty="0" err="1" smtClean="0"/>
              <a:t>Magalhães</a:t>
            </a:r>
            <a:r>
              <a:rPr lang="en-US" dirty="0" smtClean="0"/>
              <a:t> TLDI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smtClean="0"/>
              <a:t>the </a:t>
            </a:r>
            <a:r>
              <a:rPr lang="en-US" dirty="0" smtClean="0"/>
              <a:t>interface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type 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 :: Type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For each capture group, how many times does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 -- it appear in the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regexp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?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accepts empty string only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accepts single char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only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alternative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sequence 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s1 s2)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marked subexpression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(One n)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iteration  r*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   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(Repeat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3212" y="6446849"/>
            <a:ext cx="592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 smtClean="0"/>
              <a:t>Schrijvers</a:t>
            </a:r>
            <a:r>
              <a:rPr lang="en-US" dirty="0"/>
              <a:t>, </a:t>
            </a:r>
            <a:r>
              <a:rPr lang="en-US" dirty="0" smtClean="0"/>
              <a:t>Peyton </a:t>
            </a:r>
            <a:r>
              <a:rPr lang="en-US" dirty="0"/>
              <a:t>Jones, </a:t>
            </a:r>
            <a:r>
              <a:rPr lang="en-US" dirty="0" smtClean="0"/>
              <a:t>Chakravarty</a:t>
            </a:r>
            <a:r>
              <a:rPr lang="en-US" dirty="0"/>
              <a:t>, </a:t>
            </a:r>
            <a:r>
              <a:rPr lang="en-US" dirty="0" err="1" smtClean="0"/>
              <a:t>Sulzmann</a:t>
            </a:r>
            <a:r>
              <a:rPr lang="en-US" dirty="0" smtClean="0"/>
              <a:t>, </a:t>
            </a:r>
            <a:r>
              <a:rPr lang="en-US" dirty="0"/>
              <a:t>ICFP </a:t>
            </a:r>
            <a:r>
              <a:rPr lang="en-US" dirty="0" smtClean="0"/>
              <a:t>2008]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r1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@"a"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'['("a", 'Once)]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@"b"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'['("b",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:t r1 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r1 :: R '['("a", 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:t r1 `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</a:t>
            </a:r>
          </a:p>
          <a:p>
            <a:pPr>
              <a:spcBef>
                <a:spcPts val="200"/>
              </a:spcBef>
              <a:buNone/>
            </a:pP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it-IT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</a:t>
            </a:r>
            <a:r>
              <a:rPr lang="it-IT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'['("a", 'Once), '("b", 'Once</a:t>
            </a: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), '("b",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Many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8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Once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Opt | Many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Symbol,Occ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Empty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One n 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 '(n, Once)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]</a:t>
            </a:r>
          </a:p>
          <a:p>
            <a:pPr>
              <a:buNone/>
            </a:pP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family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(a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(b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s   '[]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'[]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 = 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Merge ('(n1,o1):t1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('(n2,o2):t2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=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If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 :==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'Many)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t2)   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(n1 :&lt;=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o1)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(n2:t2))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 o2)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(n1:t1) t2))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6784" y="654881"/>
            <a:ext cx="36519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Represent maps </a:t>
            </a:r>
            <a:r>
              <a:rPr lang="en-US" sz="2000" dirty="0" smtClean="0"/>
              <a:t>by lists </a:t>
            </a:r>
            <a:r>
              <a:rPr lang="en-US" sz="2000" dirty="0" smtClean="0"/>
              <a:t>of </a:t>
            </a:r>
            <a:r>
              <a:rPr lang="en-US" sz="2000" dirty="0" smtClean="0"/>
              <a:t>pairs, </a:t>
            </a:r>
          </a:p>
          <a:p>
            <a:r>
              <a:rPr lang="en-US" sz="2000" dirty="0" smtClean="0"/>
              <a:t>ordered by first component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921866" y="1493898"/>
            <a:ext cx="366688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Datatype promotion allows data </a:t>
            </a:r>
          </a:p>
          <a:p>
            <a:r>
              <a:rPr lang="en-US" sz="2000" dirty="0" smtClean="0"/>
              <a:t>constructors to be used in types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36784" y="2316009"/>
            <a:ext cx="36519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GHC.TypeLits</a:t>
            </a:r>
            <a:r>
              <a:rPr lang="en-US" sz="2000" dirty="0" smtClean="0"/>
              <a:t> allows strings to be </a:t>
            </a:r>
          </a:p>
          <a:p>
            <a:r>
              <a:rPr lang="en-US" sz="2000" dirty="0" smtClean="0"/>
              <a:t>used in type-level computations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to promote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$(singletons [d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::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= []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:: Symbol -&gt;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s = 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s,Once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U -&gt; U -&gt; U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  []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[] m 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(e1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@(n1,o1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):t1) (e2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@(n2,o2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):t2) =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if 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(n1, Many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: merge t1 t2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e1 : merge t1 (e2:t2)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e2 : merge (e1:t1)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|])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758" y="6488668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[Eisenberg and </a:t>
            </a:r>
            <a:r>
              <a:rPr lang="en-US" dirty="0" err="1" smtClean="0"/>
              <a:t>Stolarek</a:t>
            </a:r>
            <a:r>
              <a:rPr lang="en-US" dirty="0" smtClean="0"/>
              <a:t>, HS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GHC's take for type-level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functions are arbitrary computation and need not be terminating</a:t>
            </a:r>
          </a:p>
          <a:p>
            <a:r>
              <a:rPr lang="en-US" dirty="0" smtClean="0"/>
              <a:t>Type inference backwards compatible with </a:t>
            </a:r>
            <a:r>
              <a:rPr lang="en-US" dirty="0" err="1" smtClean="0"/>
              <a:t>Hindley</a:t>
            </a:r>
            <a:r>
              <a:rPr lang="en-US" dirty="0" smtClean="0"/>
              <a:t> Milner type system</a:t>
            </a:r>
          </a:p>
          <a:p>
            <a:r>
              <a:rPr lang="en-US" dirty="0" smtClean="0"/>
              <a:t>Type-level functions assumed non-injective, often need explicit type applications to avoid ambiguity</a:t>
            </a:r>
          </a:p>
          <a:p>
            <a:r>
              <a:rPr lang="en-US" dirty="0" smtClean="0"/>
              <a:t>What's next for GHC? Anonymous type-level functions, more flexibility in higher-order polymorphism</a:t>
            </a:r>
          </a:p>
        </p:txBody>
      </p:sp>
    </p:spTree>
    <p:extLst>
      <p:ext uri="{BB962C8B-B14F-4D97-AF65-F5344CB8AC3E}">
        <p14:creationId xmlns:p14="http://schemas.microsoft.com/office/powerpoint/2010/main" val="268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2800" dirty="0" smtClean="0">
                <a:latin typeface="Zapfino" charset="0"/>
                <a:ea typeface="Zapfino" charset="0"/>
                <a:cs typeface="Zapfino" charset="0"/>
              </a:rPr>
              <a:t>ndices constrain data</a:t>
            </a:r>
            <a:endParaRPr lang="en-US" sz="28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compile-time data to define type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set of compiler extensions for the GHC compiler, which provides the ability to program as if the language had "dependent types"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0833" y="3200619"/>
            <a:ext cx="7724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{-# LANGUAGE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TypeOperators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KindSignatures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TypeFamilies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PolyKinds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TypeInType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UndecidableInstances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GADTs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RankNTypes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ScopedTypeVariables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TypeApplications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AllowAmbiguousTypes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TemplateHaskell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InstanceSigs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FunctionalDependencies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TypeFamilyDependencies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FlexibleContexts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TypeSynonymInstances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MultiParamTypeClasses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#-}</a:t>
            </a:r>
          </a:p>
        </p:txBody>
      </p:sp>
    </p:spTree>
    <p:extLst>
      <p:ext uri="{BB962C8B-B14F-4D97-AF65-F5344CB8AC3E}">
        <p14:creationId xmlns:p14="http://schemas.microsoft.com/office/powerpoint/2010/main" val="618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24127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:t 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'['("b", 'Once),'("d",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)] 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@"e"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• a not found in       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b, d, e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731325"/>
            <a:ext cx="7886700" cy="27047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Nil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(:&gt;)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Symbol,Occ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Entry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Entry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family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= (res :: Type) | res -&gt; 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where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Once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String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Opt  = Maybe String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Many = [String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632" y="6488668"/>
            <a:ext cx="608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GADTs [Peyton Jones, </a:t>
            </a:r>
            <a:r>
              <a:rPr lang="en-US" dirty="0" err="1" smtClean="0"/>
              <a:t>Vytiniotis</a:t>
            </a:r>
            <a:r>
              <a:rPr lang="en-US" dirty="0" smtClean="0"/>
              <a:t>, Washburn, Weirich ICFP 2006]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2758" y="6209651"/>
            <a:ext cx="66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TypeFamilyDependencies</a:t>
            </a:r>
            <a:r>
              <a:rPr lang="en-US" dirty="0" smtClean="0"/>
              <a:t> [</a:t>
            </a:r>
            <a:r>
              <a:rPr lang="en-US" dirty="0" err="1" smtClean="0"/>
              <a:t>Stolarek</a:t>
            </a:r>
            <a:r>
              <a:rPr lang="en-US" dirty="0" smtClean="0"/>
              <a:t>, Peyton Jones, Eisenberg HS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Constrains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compile-time, type checker can know that @"b" is the first entry in the list  </a:t>
            </a:r>
          </a:p>
          <a:p>
            <a:r>
              <a:rPr lang="en-US" dirty="0" smtClean="0"/>
              <a:t>And that @"a" is not present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Nil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(:&gt;)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Symbol,Occ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Entry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Entry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2892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::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'['("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b", 'Once),'("d",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= Entry @"b" "…" :&gt; Entry @"d" ["…", "…"]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:&gt; Entry @"e"  (Just "..) :&gt; Nil</a:t>
            </a:r>
          </a:p>
        </p:txBody>
      </p:sp>
    </p:spTree>
    <p:extLst>
      <p:ext uri="{BB962C8B-B14F-4D97-AF65-F5344CB8AC3E}">
        <p14:creationId xmlns:p14="http://schemas.microsoft.com/office/powerpoint/2010/main" val="17529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data structure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Overloaded general purpose accessor for records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Compile-time constraint solving, guided by a type-level "Find" function that calculates offset into the dictionary </a:t>
            </a:r>
          </a:p>
          <a:p>
            <a:r>
              <a:rPr lang="en-US" dirty="0" smtClean="0"/>
              <a:t>If Find function fails at compile time, custom type error is triggered and reported to user.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63180" y="1781770"/>
            <a:ext cx="402334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3200" dirty="0" err="1"/>
              <a:t>get</a:t>
            </a:r>
            <a:r>
              <a:rPr lang="da-DK" sz="3200" dirty="0"/>
              <a:t> :: </a:t>
            </a:r>
            <a:r>
              <a:rPr lang="da-DK" sz="3200" dirty="0" smtClean="0"/>
              <a:t>Has n </a:t>
            </a:r>
            <a:r>
              <a:rPr lang="da-DK" sz="3200" dirty="0"/>
              <a:t>r a =&gt; r -&gt; a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20778" y="5907399"/>
            <a:ext cx="635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Custom Type Errors [</a:t>
            </a:r>
            <a:r>
              <a:rPr lang="en-US" dirty="0" err="1" smtClean="0"/>
              <a:t>Augusstson</a:t>
            </a:r>
            <a:r>
              <a:rPr lang="en-US" dirty="0" smtClean="0"/>
              <a:t>, HS 2015]</a:t>
            </a:r>
          </a:p>
          <a:p>
            <a:pPr algn="r"/>
            <a:r>
              <a:rPr lang="en-US" dirty="0" err="1" smtClean="0"/>
              <a:t>ClosedTypeFamilies</a:t>
            </a:r>
            <a:r>
              <a:rPr lang="en-US" dirty="0" smtClean="0"/>
              <a:t> [Eisenberg, Peyton Jones, Weirich POPL 2014]</a:t>
            </a:r>
          </a:p>
          <a:p>
            <a:pPr algn="r"/>
            <a:r>
              <a:rPr lang="en-US" dirty="0" err="1" smtClean="0"/>
              <a:t>TypeInType</a:t>
            </a:r>
            <a:r>
              <a:rPr lang="en-US" dirty="0" smtClean="0"/>
              <a:t> [Weirich, Hsu, Eisenberg, ICFP 2013]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8650" y="4578844"/>
            <a:ext cx="5292378" cy="165576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Dependent arguments can be computationally relevant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can use type-level data at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Nil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(:&gt;)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data Entry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Symbol,Occ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Type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Entry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Entry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956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d = Entry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@"b"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:&gt; Entry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@"d"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["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", "popl17"]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:&gt; Entry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@"e"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(Just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 :&gt; Nil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show d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",d=["dth","popl17"],e=Just ".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Entry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(Entry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o -&gt;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o -&gt; String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Once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-- for String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Opt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-- for [String]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Many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-- for Maybe String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 for runtime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85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= Sing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Entry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(Entry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where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o -&gt;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o -&gt; String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-- for 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-- for [String]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show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-- for Maybe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instance Sing (o ::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 where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SOnce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Once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SOpt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:: Sing Opt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SMany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Many</a:t>
            </a:r>
            <a:endParaRPr lang="en-US" sz="2000" dirty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6466" y="6384205"/>
            <a:ext cx="33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[Eisenberg </a:t>
            </a:r>
            <a:r>
              <a:rPr lang="en-US" smtClean="0"/>
              <a:t>and Weirich, HS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715007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268748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8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 are </a:t>
            </a:r>
            <a:r>
              <a:rPr lang="en-US" dirty="0" err="1" smtClean="0"/>
              <a:t>easyish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Uniform </a:t>
            </a:r>
            <a:r>
              <a:rPr lang="en-US" dirty="0"/>
              <a:t>type for </a:t>
            </a:r>
            <a:r>
              <a:rPr lang="en-US" dirty="0" smtClean="0"/>
              <a:t>all singletons, indexed by kinds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 -&gt; b" </a:t>
            </a:r>
            <a:r>
              <a:rPr lang="en-US" dirty="0" smtClean="0"/>
              <a:t>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"Sing a -&gt; b"</a:t>
            </a:r>
          </a:p>
          <a:p>
            <a:r>
              <a:rPr lang="en-US" dirty="0"/>
              <a:t>T</a:t>
            </a:r>
            <a:r>
              <a:rPr lang="en-US" dirty="0" smtClean="0"/>
              <a:t>ype class supplies Singletons via type inference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Boilerplate can be automated via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TemplateHaskell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6421" y="1848530"/>
            <a:ext cx="493115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type Sing (a :: k) … 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7880" y="3676310"/>
            <a:ext cx="5508239" cy="996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class </a:t>
            </a:r>
            <a:r>
              <a:rPr lang="en-US" sz="2800" dirty="0" err="1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(a :: k) 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8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:: Sing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</a:t>
            </a:r>
            <a:r>
              <a:rPr lang="en-US" dirty="0" smtClean="0"/>
              <a:t>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4"/>
                </a:solidFill>
              </a:rPr>
              <a:t>"What have </a:t>
            </a:r>
            <a:r>
              <a:rPr lang="en-US" i="1" smtClean="0">
                <a:solidFill>
                  <a:schemeClr val="accent4"/>
                </a:solidFill>
              </a:rPr>
              <a:t>you </a:t>
            </a:r>
            <a:r>
              <a:rPr lang="en-US" i="1" smtClean="0">
                <a:solidFill>
                  <a:schemeClr val="accent4"/>
                </a:solidFill>
              </a:rPr>
              <a:t>done </a:t>
            </a:r>
            <a:r>
              <a:rPr lang="en-US" i="1" dirty="0" smtClean="0">
                <a:solidFill>
                  <a:schemeClr val="accent4"/>
                </a:solidFill>
              </a:rPr>
              <a:t>to </a:t>
            </a:r>
            <a:r>
              <a:rPr lang="en-US" i="1" dirty="0" smtClean="0">
                <a:solidFill>
                  <a:schemeClr val="accent4"/>
                </a:solidFill>
              </a:rPr>
              <a:t>Haskell?"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</a:t>
            </a:r>
            <a:r>
              <a:rPr lang="en-US" dirty="0" smtClean="0"/>
              <a:t>~10 years of GHC language extensions that </a:t>
            </a:r>
            <a:r>
              <a:rPr lang="en-US" dirty="0" smtClean="0"/>
              <a:t>conspire to make </a:t>
            </a:r>
            <a:r>
              <a:rPr lang="en-US" dirty="0" smtClean="0"/>
              <a:t>GHC </a:t>
            </a:r>
            <a:r>
              <a:rPr lang="en-US" dirty="0" smtClean="0"/>
              <a:t>"dependently-typed</a:t>
            </a:r>
            <a:r>
              <a:rPr lang="en-US" dirty="0" smtClean="0"/>
              <a:t>"</a:t>
            </a:r>
          </a:p>
          <a:p>
            <a:r>
              <a:rPr lang="en-US" i="1" dirty="0" smtClean="0">
                <a:solidFill>
                  <a:schemeClr val="accent4"/>
                </a:solidFill>
              </a:rPr>
              <a:t>"</a:t>
            </a:r>
            <a:r>
              <a:rPr lang="en-US" i="1" dirty="0" smtClean="0">
                <a:solidFill>
                  <a:schemeClr val="accent4"/>
                </a:solidFill>
              </a:rPr>
              <a:t>What about </a:t>
            </a:r>
            <a:r>
              <a:rPr lang="en-US" i="1" dirty="0" err="1" smtClean="0">
                <a:solidFill>
                  <a:schemeClr val="accent4"/>
                </a:solidFill>
              </a:rPr>
              <a:t>Agda</a:t>
            </a:r>
            <a:r>
              <a:rPr lang="en-US" i="1" dirty="0" smtClean="0">
                <a:solidFill>
                  <a:schemeClr val="accent4"/>
                </a:solidFill>
              </a:rPr>
              <a:t>? or Coq? or Idris?"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benefits </a:t>
            </a:r>
            <a:r>
              <a:rPr lang="en-US" dirty="0" smtClean="0"/>
              <a:t>of working </a:t>
            </a:r>
            <a:r>
              <a:rPr lang="en-US" dirty="0" smtClean="0"/>
              <a:t>on Dependent Types in </a:t>
            </a:r>
            <a:r>
              <a:rPr lang="en-US" dirty="0" smtClean="0"/>
              <a:t>context of </a:t>
            </a:r>
            <a:r>
              <a:rPr lang="en-US" dirty="0" smtClean="0"/>
              <a:t>the Haskell language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(type classes, </a:t>
            </a:r>
            <a:r>
              <a:rPr lang="en-US" dirty="0" err="1" smtClean="0"/>
              <a:t>TemplateHaskell</a:t>
            </a:r>
            <a:r>
              <a:rPr lang="en-US" dirty="0" smtClean="0"/>
              <a:t>, type inference, industrial-strength compiler, </a:t>
            </a:r>
            <a:r>
              <a:rPr lang="en-US" dirty="0" smtClean="0"/>
              <a:t>awesome </a:t>
            </a:r>
            <a:r>
              <a:rPr lang="en-US" dirty="0" smtClean="0"/>
              <a:t>collaborators)</a:t>
            </a:r>
          </a:p>
          <a:p>
            <a:r>
              <a:rPr lang="en-US" i="1" dirty="0" smtClean="0">
                <a:solidFill>
                  <a:schemeClr val="accent4"/>
                </a:solidFill>
              </a:rPr>
              <a:t>"What's next?"</a:t>
            </a:r>
            <a:r>
              <a:rPr lang="en-US" i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 </a:t>
            </a:r>
            <a:r>
              <a:rPr lang="en-US" dirty="0" smtClean="0"/>
              <a:t>how we can go further with Dependent </a:t>
            </a:r>
            <a:r>
              <a:rPr lang="en-US" dirty="0" smtClean="0"/>
              <a:t>Haskell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checking depends on the definition of  program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smtClean="0"/>
              <a:t>Expression datatype  (no indices)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data R 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               -- </a:t>
            </a:r>
            <a:r>
              <a:rPr lang="el-GR" sz="2000" dirty="0">
                <a:latin typeface="Consolas"/>
                <a:ea typeface="Osaka"/>
                <a:cs typeface="Consolas"/>
              </a:rPr>
              <a:t>ε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accepts empty string)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Rchars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[Char]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-&gt; R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accepts single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char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   -- alternative r</a:t>
            </a:r>
            <a:r>
              <a:rPr lang="en-US" sz="2000" baseline="-25000" dirty="0" smtClean="0"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 smtClean="0"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   -- sequence  r</a:t>
            </a:r>
            <a:r>
              <a:rPr lang="en-US" sz="2000" baseline="-25000" dirty="0" smtClean="0"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:: R -&gt; R           -- iteration  r*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:: R                --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ϕ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(always fails)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String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-&gt; R -&gt; R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= r2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1999" y="3793555"/>
            <a:ext cx="3285367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"Smart constructors" optimize </a:t>
            </a:r>
            <a:r>
              <a:rPr lang="en-US" sz="2000" dirty="0" err="1" smtClean="0"/>
              <a:t>regexp</a:t>
            </a:r>
            <a:r>
              <a:rPr lang="en-US" sz="2000" dirty="0" smtClean="0"/>
              <a:t> creation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533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data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Π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n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(One n) s)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0594" y="4151871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needs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s. R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0594" y="4753429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Merge Empty s2 ~ s2  by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Merge s1 Empty ~ s1  by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types and proofs?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9"/>
            <a:ext cx="8229599" cy="15860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need: Repeat Empty ~ Empty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s)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  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-- oops!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        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304800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•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Could not deduce: Repeat s ~ s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from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the context: s ~ Repeat s1  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" y="4029075"/>
            <a:ext cx="7566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Need to know that Repeat (Repeat s1) ~ Repeat s1</a:t>
            </a:r>
          </a:p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Not true by definition.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 constraints solve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503184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class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Repeat s ~ Repeat (Repeat s)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latin typeface="Consolas"/>
                <a:ea typeface="Osaka"/>
                <a:cs typeface="Consolas"/>
              </a:rPr>
              <a:t>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(s </a:t>
            </a:r>
            <a:r>
              <a:rPr lang="en-US" sz="2000" dirty="0">
                <a:latin typeface="Consolas"/>
                <a:ea typeface="Osaka"/>
                <a:cs typeface="Consolas"/>
              </a:rPr>
              <a:t>:: U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instance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'[]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instance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(n </a:t>
            </a:r>
            <a:r>
              <a:rPr lang="en-US" sz="2000" dirty="0">
                <a:latin typeface="Consolas"/>
                <a:ea typeface="Osaka"/>
                <a:cs typeface="Consolas"/>
              </a:rPr>
              <a:t>: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data R s 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:: R 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R 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::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::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 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s)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-&gt; R s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R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</a:p>
          <a:p>
            <a:pPr>
              <a:spcBef>
                <a:spcPts val="200"/>
              </a:spcBef>
              <a:buNone/>
            </a:pPr>
            <a:endParaRPr lang="en-US" sz="2000" dirty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2000" dirty="0">
                <a:latin typeface="Consolas"/>
                <a:ea typeface="Osaka"/>
                <a:cs typeface="Consolas"/>
              </a:rPr>
              <a:t> R 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s1)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2013" y="1667579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Get Haskell to prove</a:t>
            </a:r>
          </a:p>
          <a:p>
            <a:r>
              <a:rPr lang="en-US" sz="2000" dirty="0" smtClean="0"/>
              <a:t>this property for </a:t>
            </a:r>
            <a:r>
              <a:rPr lang="en-US" sz="2000" dirty="0" smtClean="0"/>
              <a:t>us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62013" y="2531993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Make sure it is available for all indices we use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019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48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('(n, o) :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-- Make sure ALL type lists satisfy this constraint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 =&gt; R s -&gt; R (Repeat s)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s1)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(s1 :: R s1) and (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s1, s ~ Repeat s1) 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        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Submatching</a:t>
            </a:r>
            <a:r>
              <a:rPr lang="en-US" dirty="0" smtClean="0"/>
              <a:t> using </a:t>
            </a:r>
            <a:r>
              <a:rPr lang="en-US" dirty="0" err="1" smtClean="0"/>
              <a:t>Brzozowski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erivatives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1526" y="5773300"/>
            <a:ext cx="5472474" cy="1655762"/>
          </a:xfrm>
        </p:spPr>
        <p:txBody>
          <a:bodyPr>
            <a:normAutofit/>
          </a:bodyPr>
          <a:lstStyle/>
          <a:p>
            <a:r>
              <a:rPr lang="en-US" sz="1600" dirty="0" err="1"/>
              <a:t>Brzozowski</a:t>
            </a:r>
            <a:r>
              <a:rPr lang="en-US" sz="1600" dirty="0"/>
              <a:t> derivative (on red background) of a dictionary string set with respect to "</a:t>
            </a:r>
            <a:r>
              <a:rPr lang="en-US" sz="1600" i="1" dirty="0" smtClean="0"/>
              <a:t>con</a:t>
            </a:r>
            <a:r>
              <a:rPr lang="en-US" sz="1600" dirty="0" smtClean="0"/>
              <a:t>".  From Wikipedia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47" y="122589"/>
            <a:ext cx="2501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[re|(?P&lt;b&gt;..)(?P&lt;a&gt;..)|]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r1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-- 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"&gt;.)(?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r2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r1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-- 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r3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r2 'P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r4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r3 'L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a:"PL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extract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PL",b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="PO"}</a:t>
            </a:r>
          </a:p>
        </p:txBody>
      </p:sp>
    </p:spTree>
    <p:extLst>
      <p:ext uri="{BB962C8B-B14F-4D97-AF65-F5344CB8AC3E}">
        <p14:creationId xmlns:p14="http://schemas.microsoft.com/office/powerpoint/2010/main" val="3149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smtClean="0"/>
              <a:t>Derivatives w/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:: R -&gt; String -&gt; Bool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r w =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extract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foldl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w)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latin typeface="Consolas"/>
                <a:ea typeface="Osaka"/>
                <a:cs typeface="Consolas"/>
              </a:rPr>
              <a:t> s)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== s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=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r2)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c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(w ++ [c])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0162" y="1780293"/>
            <a:ext cx="2723533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Smart constructors optimize new </a:t>
            </a:r>
            <a:r>
              <a:rPr lang="en-US" sz="2000" dirty="0" err="1" smtClean="0"/>
              <a:t>regexp</a:t>
            </a:r>
            <a:endParaRPr lang="en-US" sz="2000" dirty="0" smtClean="0"/>
          </a:p>
          <a:p>
            <a:r>
              <a:rPr lang="en-US" sz="2000" dirty="0" smtClean="0"/>
              <a:t>on the </a:t>
            </a:r>
            <a:r>
              <a:rPr lang="en-US" sz="2000" dirty="0" smtClean="0"/>
              <a:t>fly, only keeping</a:t>
            </a:r>
            <a:r>
              <a:rPr lang="en-US" sz="2000" dirty="0"/>
              <a:t> </a:t>
            </a:r>
            <a:r>
              <a:rPr lang="en-US" sz="2000" dirty="0" smtClean="0"/>
              <a:t>marked strings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9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types, almost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latin typeface="Consolas"/>
                <a:ea typeface="Osaka"/>
                <a:cs typeface="Consolas"/>
              </a:rPr>
              <a:t> 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needs: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needs: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r)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77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 Collaborators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6" y="977623"/>
            <a:ext cx="20828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8" y="1408768"/>
            <a:ext cx="2018442" cy="2645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335" y="1157228"/>
            <a:ext cx="1864152" cy="280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69" y="3180243"/>
            <a:ext cx="2170664" cy="217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697" y="4066328"/>
            <a:ext cx="1373144" cy="1830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6" y="4626843"/>
            <a:ext cx="1933146" cy="19331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46" y="4626843"/>
            <a:ext cx="1673654" cy="1673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039" y="5054653"/>
            <a:ext cx="1505336" cy="1505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683" y="1281802"/>
            <a:ext cx="1556951" cy="1556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886" y="4781754"/>
            <a:ext cx="1672968" cy="1672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0985" y="3009966"/>
            <a:ext cx="1548714" cy="154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8180" y="3523465"/>
            <a:ext cx="1082665" cy="1346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1233" y="2906916"/>
            <a:ext cx="896346" cy="10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easy proof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Alt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s,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Merge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instance 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o,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s) =&gt;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('(n, o) :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class (o ~ Max o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(o ::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Once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Opt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instance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Many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0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What's next for Dependent Haskell?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all cleverness or is it actually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checking with properties is similar to extensional type theory</a:t>
            </a:r>
          </a:p>
          <a:p>
            <a:r>
              <a:rPr lang="en-US" dirty="0" smtClean="0"/>
              <a:t>See </a:t>
            </a:r>
            <a:r>
              <a:rPr lang="en-US" dirty="0" err="1" smtClean="0"/>
              <a:t>Vilhelm</a:t>
            </a:r>
            <a:r>
              <a:rPr lang="en-US" dirty="0" smtClean="0"/>
              <a:t> </a:t>
            </a:r>
            <a:r>
              <a:rPr lang="en-US" dirty="0" err="1" smtClean="0"/>
              <a:t>Sjoeberg's</a:t>
            </a:r>
            <a:r>
              <a:rPr lang="en-US" dirty="0" smtClean="0"/>
              <a:t> dissertation integrates congruence closure algorithm with full-spectrum dependent types</a:t>
            </a:r>
          </a:p>
          <a:p>
            <a:r>
              <a:rPr lang="en-US" dirty="0" smtClean="0"/>
              <a:t>However, would be good to have a more general mechanism, interacting with custom solvers</a:t>
            </a:r>
          </a:p>
        </p:txBody>
      </p:sp>
    </p:spTree>
    <p:extLst>
      <p:ext uri="{BB962C8B-B14F-4D97-AF65-F5344CB8AC3E}">
        <p14:creationId xmlns:p14="http://schemas.microsoft.com/office/powerpoint/2010/main" val="486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real Pi type for Haskell is not far away</a:t>
            </a:r>
          </a:p>
          <a:p>
            <a:r>
              <a:rPr lang="en-US" dirty="0" smtClean="0"/>
              <a:t>Semantically, very few changes</a:t>
            </a:r>
          </a:p>
          <a:p>
            <a:endParaRPr lang="en-US" dirty="0"/>
          </a:p>
          <a:p>
            <a:r>
              <a:rPr lang="en-US" dirty="0" smtClean="0"/>
              <a:t>Richard Eisenberg's dissertation defines core language with Pi type, extends type inference algorithm</a:t>
            </a:r>
          </a:p>
          <a:p>
            <a:r>
              <a:rPr lang="en-US" dirty="0" smtClean="0"/>
              <a:t>Antoine </a:t>
            </a:r>
            <a:r>
              <a:rPr lang="en-US" dirty="0" err="1" smtClean="0"/>
              <a:t>Voizard</a:t>
            </a:r>
            <a:r>
              <a:rPr lang="en-US" dirty="0" smtClean="0"/>
              <a:t>, Pedro </a:t>
            </a:r>
            <a:r>
              <a:rPr lang="en-US" dirty="0" err="1" smtClean="0"/>
              <a:t>Avezedo</a:t>
            </a:r>
            <a:r>
              <a:rPr lang="en-US" dirty="0" smtClean="0"/>
              <a:t> de </a:t>
            </a:r>
            <a:r>
              <a:rPr lang="en-US" dirty="0" err="1" smtClean="0"/>
              <a:t>Amorim</a:t>
            </a:r>
            <a:r>
              <a:rPr lang="en-US" dirty="0" smtClean="0"/>
              <a:t> and I are very close to a mechanical proof of the type soundness of core language</a:t>
            </a:r>
          </a:p>
        </p:txBody>
      </p:sp>
    </p:spTree>
    <p:extLst>
      <p:ext uri="{BB962C8B-B14F-4D97-AF65-F5344CB8AC3E}">
        <p14:creationId xmlns:p14="http://schemas.microsoft.com/office/powerpoint/2010/main" val="8929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doing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specifications for software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152" y="891746"/>
            <a:ext cx="2156254" cy="21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Influences from Dependent Type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contain 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computation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 indices constrain data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Dependent arguments 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can be relevant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T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ype checking requires program equivalence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3511" y="3150973"/>
            <a:ext cx="564578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ino" charset="0"/>
                <a:ea typeface="Zapfino" charset="0"/>
                <a:cs typeface="Zapfino" charset="0"/>
              </a:rPr>
              <a:t>fin</a:t>
            </a:r>
            <a:endParaRPr lang="en-US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</a:t>
            </a:r>
            <a:r>
              <a:rPr lang="en-US" smtClean="0"/>
              <a:t>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Char -&gt; R 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s)     c =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if c ==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else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=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nullable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=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r1 c) r2) r1'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r)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c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r)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687" y="2543343"/>
            <a:ext cx="2458493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Now type checker </a:t>
            </a:r>
          </a:p>
          <a:p>
            <a:r>
              <a:rPr lang="en-US" sz="2000" dirty="0" smtClean="0"/>
              <a:t>has access to</a:t>
            </a:r>
          </a:p>
          <a:p>
            <a:r>
              <a:rPr lang="en-US" sz="2000" dirty="0" smtClean="0"/>
              <a:t>s ~ Union s s</a:t>
            </a:r>
          </a:p>
        </p:txBody>
      </p:sp>
    </p:spTree>
    <p:extLst>
      <p:ext uri="{BB962C8B-B14F-4D97-AF65-F5344CB8AC3E}">
        <p14:creationId xmlns:p14="http://schemas.microsoft.com/office/powerpoint/2010/main" val="62852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Features of Dependent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data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Dependent arguments 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can be relevant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s =&gt; R s -&gt; Result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>
                <a:latin typeface="Consolas"/>
                <a:ea typeface="Osaka"/>
                <a:cs typeface="Consolas"/>
              </a:rPr>
              <a:t>Just Nil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both  (</a:t>
            </a:r>
            <a:r>
              <a:rPr lang="en-US" sz="2000" dirty="0">
                <a:latin typeface="Consolas"/>
                <a:ea typeface="Osaka"/>
                <a:cs typeface="Consolas"/>
              </a:rPr>
              <a:t>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Nil)   (extract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s r)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both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r) where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	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= Just (Entry n [s] :&gt; Nil)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_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both  :: Result s1 -&gt; Result s2 -&gt; Result (Union s1 s2)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Result s1 -&gt; Result s2 -&gt; Result (Union s1 s2)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4961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55" y="1157108"/>
            <a:ext cx="8570890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both :: Result s1 -&gt; Result s2 -&gt; Result (Union 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) 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ys</a:t>
            </a:r>
            <a:r>
              <a:rPr lang="en-US" sz="1800" dirty="0">
                <a:latin typeface="Consolas"/>
                <a:ea typeface="Osaka"/>
                <a:cs typeface="Consolas"/>
              </a:rPr>
              <a:t>) = Just $ combine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ys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_         _      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combine ::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s1 -&gt;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s2 -&gt;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(Union </a:t>
            </a:r>
            <a:r>
              <a:rPr lang="en-US" sz="1800" dirty="0">
                <a:latin typeface="Consolas"/>
                <a:ea typeface="Osaka"/>
                <a:cs typeface="Consolas"/>
              </a:rPr>
              <a:t>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Nil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b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b  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(e1@(Entry n1 ss1) :&gt; t1)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>
                <a:latin typeface="Consolas"/>
                <a:ea typeface="Osaka"/>
                <a:cs typeface="Consolas"/>
              </a:rPr>
              <a:t>e2@(Entry n2 ss2) :&gt; t2) =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case n1 </a:t>
            </a:r>
            <a:r>
              <a:rPr lang="en-US" sz="1800" dirty="0">
                <a:latin typeface="Consolas"/>
                <a:ea typeface="Osaka"/>
                <a:cs typeface="Consolas"/>
              </a:rPr>
              <a:t>%:==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-&gt; Entry </a:t>
            </a:r>
            <a:r>
              <a:rPr lang="en-US" sz="1800" dirty="0">
                <a:latin typeface="Consolas"/>
                <a:ea typeface="Osaka"/>
                <a:cs typeface="Consolas"/>
              </a:rPr>
              <a:t>n1 (ss1 ++ ss2) :&gt; combine t1 t2   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case </a:t>
            </a:r>
            <a:r>
              <a:rPr lang="en-US" sz="1800" dirty="0">
                <a:latin typeface="Consolas"/>
                <a:ea typeface="Osaka"/>
                <a:cs typeface="Consolas"/>
              </a:rPr>
              <a:t>n1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%:&lt;= 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e1 :&gt; combine t1 (e2 :&gt; t2)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e2 </a:t>
            </a:r>
            <a:r>
              <a:rPr lang="en-US" sz="1800" dirty="0">
                <a:latin typeface="Consolas"/>
                <a:ea typeface="Osaka"/>
                <a:cs typeface="Consolas"/>
              </a:rPr>
              <a:t>:&gt; combine (e1 :&gt; t1) t2 </a:t>
            </a: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039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&amp; singletons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>
                <a:latin typeface="Consolas"/>
                <a:ea typeface="Osaka"/>
                <a:cs typeface="Consolas"/>
              </a:rPr>
              <a:t> s1 s2.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s2) =&gt;                Result s1 -&gt; Result s2 -&gt; Result (Union s1 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Nothing  = Nothing                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(Just y) = Just $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@s1 `combine`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y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x) _        = Just $ x `combine`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s2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s.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SingI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sing where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:: Sing t -&gt;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t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SNil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Nil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SCons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ns) = Entry n [] :&gt;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ns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class (s ~ Union s s,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</a:t>
            </a:r>
            <a:r>
              <a:rPr lang="en-US" sz="2000" dirty="0">
                <a:latin typeface="Consolas"/>
                <a:ea typeface="Osaka"/>
                <a:cs typeface="Consolas"/>
              </a:rPr>
              <a:t>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(s :: U)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05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Dependent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464008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Verification</a:t>
            </a:r>
            <a:r>
              <a:rPr lang="en-US" dirty="0" smtClean="0"/>
              <a:t>: Dependent types express </a:t>
            </a:r>
            <a:r>
              <a:rPr lang="en-US" dirty="0" smtClean="0">
                <a:solidFill>
                  <a:srgbClr val="FF0000"/>
                </a:solidFill>
              </a:rPr>
              <a:t>application-specific</a:t>
            </a:r>
            <a:r>
              <a:rPr lang="en-US" dirty="0" smtClean="0"/>
              <a:t> program invariants that are beyond the scope of existing type systems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Expressiveness</a:t>
            </a:r>
            <a:r>
              <a:rPr lang="en-US" dirty="0" smtClean="0"/>
              <a:t>: Dependent types enable </a:t>
            </a:r>
            <a:r>
              <a:rPr lang="en-US" dirty="0" smtClean="0">
                <a:solidFill>
                  <a:srgbClr val="FF0000"/>
                </a:solidFill>
              </a:rPr>
              <a:t>flexible interfaces</a:t>
            </a:r>
            <a:r>
              <a:rPr lang="en-US" dirty="0" smtClean="0"/>
              <a:t>, of particular importance to </a:t>
            </a:r>
            <a:r>
              <a:rPr lang="en-US" dirty="0" smtClean="0"/>
              <a:t>embedded </a:t>
            </a:r>
            <a:r>
              <a:rPr lang="en-US" dirty="0" smtClean="0"/>
              <a:t>DSLs, generic programming and metaprogramming.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Uniformity</a:t>
            </a:r>
            <a:r>
              <a:rPr lang="en-US" dirty="0" smtClean="0"/>
              <a:t>: The </a:t>
            </a:r>
            <a:r>
              <a:rPr lang="en-US" dirty="0" smtClean="0">
                <a:solidFill>
                  <a:srgbClr val="FF0000"/>
                </a:solidFill>
              </a:rPr>
              <a:t>same syntax and semantics</a:t>
            </a:r>
            <a:r>
              <a:rPr lang="en-US" dirty="0" smtClean="0"/>
              <a:t> is used for computations, specifications and proofs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Everything is </a:t>
            </a:r>
            <a:r>
              <a:rPr lang="en-US" dirty="0" smtClean="0"/>
              <a:t>“just programming”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smtClean="0"/>
              <a:t>Ultimate</a:t>
            </a:r>
            <a:r>
              <a:rPr lang="en-US" dirty="0" smtClean="0"/>
              <a:t> goal: m</a:t>
            </a:r>
            <a:r>
              <a:rPr lang="en-US" baseline="0" dirty="0" smtClean="0"/>
              <a:t>aking </a:t>
            </a:r>
            <a:r>
              <a:rPr lang="en-US" baseline="0" dirty="0" smtClean="0"/>
              <a:t>the type checker more informative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24" y="5430687"/>
            <a:ext cx="5015412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Dependent types can seem mysterious</a:t>
            </a:r>
            <a:br>
              <a:rPr lang="en-US" sz="2400" dirty="0"/>
            </a:br>
            <a:r>
              <a:rPr lang="en-US" sz="2400" dirty="0"/>
              <a:t>… but types dispel mysteries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7" y="-89586"/>
            <a:ext cx="8678425" cy="7239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770605" y="321275"/>
            <a:ext cx="2384854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13687" y="5923004"/>
            <a:ext cx="2664940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46670" y="4213654"/>
            <a:ext cx="2121244" cy="1334530"/>
          </a:xfrm>
          <a:prstGeom prst="roundRect">
            <a:avLst>
              <a:gd name="adj" fmla="val 37234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97178" y="63246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8584" y="2273643"/>
            <a:ext cx="3925330" cy="939114"/>
            <a:chOff x="1128584" y="2273643"/>
            <a:chExt cx="3925330" cy="939114"/>
          </a:xfrm>
        </p:grpSpPr>
        <p:sp>
          <p:nvSpPr>
            <p:cNvPr id="4" name="Rectangle 3"/>
            <p:cNvSpPr/>
            <p:nvPr/>
          </p:nvSpPr>
          <p:spPr>
            <a:xfrm>
              <a:off x="3682314" y="2273643"/>
              <a:ext cx="1371600" cy="5189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8584" y="2788508"/>
              <a:ext cx="1355124" cy="4242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5189838" y="2273643"/>
            <a:ext cx="506627" cy="518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8584" y="3212757"/>
            <a:ext cx="1206843" cy="420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8032" y="2273643"/>
            <a:ext cx="642551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2708" y="2277864"/>
            <a:ext cx="1320114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8583" y="3632785"/>
            <a:ext cx="2294239" cy="420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094829"/>
            <a:ext cx="7673546" cy="522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/>
              <a:t>Challenge:</a:t>
            </a:r>
          </a:p>
          <a:p>
            <a:r>
              <a:rPr lang="en-US" sz="3200" dirty="0" smtClean="0"/>
              <a:t>Extract </a:t>
            </a:r>
            <a:r>
              <a:rPr lang="en-US" sz="3200" dirty="0"/>
              <a:t>the parts of a file path such as </a:t>
            </a:r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Basename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Extension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Directories in path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"popl17"</a:t>
            </a:r>
          </a:p>
          <a:p>
            <a:r>
              <a:rPr lang="en-US" sz="3200" dirty="0" smtClean="0"/>
              <a:t>Return all results in a data structure</a:t>
            </a:r>
          </a:p>
          <a:p>
            <a:r>
              <a:rPr lang="en-US" sz="3200" dirty="0" smtClean="0"/>
              <a:t>Type system allows only "sensible" access to results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12" grpId="0" animBg="1"/>
      <p:bldP spid="13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663" y="1200228"/>
            <a:ext cx="8229600" cy="8947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dirty="0" smtClean="0"/>
              <a:t>Example:  extract the parts of a file path such as </a:t>
            </a:r>
          </a:p>
          <a:p>
            <a:pPr marL="0" indent="0">
              <a:buNone/>
            </a:pP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/?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[^/]+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(?P&lt;d&gt;[^/]+)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(?P&lt;d&gt;[^/]+)/)*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&gt;\..*)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</a:t>
            </a:r>
            <a:r>
              <a:rPr lang="en-US" sz="2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(?P&lt;e</a:t>
            </a:r>
            <a:r>
              <a:rPr lang="en-US" sz="28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989" y="2311623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2663" y="3880022"/>
            <a:ext cx="7493942" cy="2545492"/>
          </a:xfrm>
          <a:prstGeom prst="rect">
            <a:avLst/>
          </a:prstGeom>
        </p:spPr>
        <p:txBody>
          <a:bodyPr vert="horz" lIns="91440" tIns="91440" rIns="91440" bIns="9144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Syntax like Python, but different semantics</a:t>
            </a:r>
          </a:p>
          <a:p>
            <a:r>
              <a:rPr lang="en-US" dirty="0" smtClean="0"/>
              <a:t>Only named capture groups, not numbered</a:t>
            </a:r>
          </a:p>
          <a:p>
            <a:r>
              <a:rPr lang="en-US" dirty="0" smtClean="0"/>
              <a:t>Implementation based on "Martin </a:t>
            </a:r>
            <a:r>
              <a:rPr lang="en-US" dirty="0" err="1" smtClean="0"/>
              <a:t>Sulzmann</a:t>
            </a:r>
            <a:r>
              <a:rPr lang="en-US" dirty="0" smtClean="0"/>
              <a:t>, Kenny </a:t>
            </a:r>
            <a:r>
              <a:rPr lang="en-US" dirty="0" err="1" smtClean="0"/>
              <a:t>Zhuo</a:t>
            </a:r>
            <a:r>
              <a:rPr lang="en-US" dirty="0" smtClean="0"/>
              <a:t> Ming Lu. </a:t>
            </a:r>
            <a:r>
              <a:rPr lang="en-US" i="1" dirty="0" smtClean="0"/>
              <a:t>Regular expression sub-matching using partial derivatives.</a:t>
            </a:r>
            <a:r>
              <a:rPr lang="en-US" dirty="0" smtClean="0"/>
              <a:t>"</a:t>
            </a:r>
          </a:p>
          <a:p>
            <a:r>
              <a:rPr lang="en-US" dirty="0" smtClean="0"/>
              <a:t>All code available at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 smtClean="0"/>
              <a:t>       http://</a:t>
            </a:r>
            <a:r>
              <a:rPr lang="en-US" dirty="0" err="1" smtClean="0"/>
              <a:t>www.github.com</a:t>
            </a:r>
            <a:r>
              <a:rPr lang="en-US" dirty="0" smtClean="0"/>
              <a:t>/</a:t>
            </a:r>
            <a:r>
              <a:rPr lang="en-US" dirty="0" err="1" smtClean="0"/>
              <a:t>sweirich</a:t>
            </a:r>
            <a:r>
              <a:rPr lang="en-US" dirty="0" smtClean="0"/>
              <a:t>/</a:t>
            </a:r>
            <a:r>
              <a:rPr lang="en-US" dirty="0" err="1" smtClean="0"/>
              <a:t>dth</a:t>
            </a:r>
            <a:r>
              <a:rPr lang="en-US" dirty="0" smtClean="0"/>
              <a:t>/popl17/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 typeface="Arial" panose="020B0604020202020204" pitchFamily="34" charset="0"/>
              <a:buNone/>
            </a:pPr>
            <a:endParaRPr lang="en-US" i="1" dirty="0" smtClean="0"/>
          </a:p>
          <a:p>
            <a:pPr lvl="1">
              <a:buFont typeface="Arial" panose="020B0604020202020204" pitchFamily="34" charset="0"/>
              <a:buNone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040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19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63584</TotalTime>
  <Words>4583</Words>
  <Application>Microsoft Macintosh PowerPoint</Application>
  <PresentationFormat>On-screen Show (4:3)</PresentationFormat>
  <Paragraphs>608</Paragraphs>
  <Slides>52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Consolas</vt:lpstr>
      <vt:lpstr>Osaka</vt:lpstr>
      <vt:lpstr>Tw Cen MT</vt:lpstr>
      <vt:lpstr>Tw Cen MT Condensed</vt:lpstr>
      <vt:lpstr>Zapfino</vt:lpstr>
      <vt:lpstr>Arial</vt:lpstr>
      <vt:lpstr>Office Theme</vt:lpstr>
      <vt:lpstr>The Influence of Dependent Types</vt:lpstr>
      <vt:lpstr>Dependent Haskell</vt:lpstr>
      <vt:lpstr>Goals of talk</vt:lpstr>
      <vt:lpstr>Awesome Collaborators</vt:lpstr>
      <vt:lpstr>Four Features of Dependent Types</vt:lpstr>
      <vt:lpstr>Why Dependent Types?</vt:lpstr>
      <vt:lpstr>PowerPoint Presentation</vt:lpstr>
      <vt:lpstr>A type system for regular expressions</vt:lpstr>
      <vt:lpstr>A type system for regular expressions</vt:lpstr>
      <vt:lpstr>Regular Expression Submatching</vt:lpstr>
      <vt:lpstr>Type aware implementation</vt:lpstr>
      <vt:lpstr>Types Compute</vt:lpstr>
      <vt:lpstr>How does this work?</vt:lpstr>
      <vt:lpstr>Define the interface with types</vt:lpstr>
      <vt:lpstr>Examples</vt:lpstr>
      <vt:lpstr>Computing with types</vt:lpstr>
      <vt:lpstr>TemplateHaskell to promote type functions</vt:lpstr>
      <vt:lpstr>GHC's take for type-level computation</vt:lpstr>
      <vt:lpstr>Indices constrain data</vt:lpstr>
      <vt:lpstr>How does this work?</vt:lpstr>
      <vt:lpstr>Type Constrains the data</vt:lpstr>
      <vt:lpstr>Static data structure access</vt:lpstr>
      <vt:lpstr>Dependent arguments can be computationally relevant</vt:lpstr>
      <vt:lpstr>How does this work?</vt:lpstr>
      <vt:lpstr>Dependent types</vt:lpstr>
      <vt:lpstr>Singletons for runtime access</vt:lpstr>
      <vt:lpstr>How does this work?</vt:lpstr>
      <vt:lpstr>How does this work?</vt:lpstr>
      <vt:lpstr>Singletons are easyish</vt:lpstr>
      <vt:lpstr>Equivalence matters</vt:lpstr>
      <vt:lpstr>Regular Expression datatype  (no indices)</vt:lpstr>
      <vt:lpstr>Regexps with type indices</vt:lpstr>
      <vt:lpstr>Regexps with types and proofs?</vt:lpstr>
      <vt:lpstr>Equality constraints solve the problem</vt:lpstr>
      <vt:lpstr>Constraints to the rescue</vt:lpstr>
      <vt:lpstr>Submatching using Brzozowski Derivatives</vt:lpstr>
      <vt:lpstr>Regexp derivative matching</vt:lpstr>
      <vt:lpstr>Regular Expression Derivatives w/ matching</vt:lpstr>
      <vt:lpstr>Derivatives with types, almost</vt:lpstr>
      <vt:lpstr>Another easy proof</vt:lpstr>
      <vt:lpstr>What's next for Dependent Haskell?</vt:lpstr>
      <vt:lpstr>What's next</vt:lpstr>
      <vt:lpstr>What's next</vt:lpstr>
      <vt:lpstr>Why are we doing this?</vt:lpstr>
      <vt:lpstr>Four Influences from Dependent Type Theory</vt:lpstr>
      <vt:lpstr>Summary</vt:lpstr>
      <vt:lpstr>PowerPoint Presentation</vt:lpstr>
      <vt:lpstr>PowerPoint Presentation</vt:lpstr>
      <vt:lpstr>Derivatives with types</vt:lpstr>
      <vt:lpstr>Extraction</vt:lpstr>
      <vt:lpstr>both</vt:lpstr>
      <vt:lpstr>first &amp; singletons</vt:lpstr>
    </vt:vector>
  </TitlesOfParts>
  <Company>University of Pennsylvania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Depending on Types</dc:title>
  <dc:creator>Stephanie Weirich</dc:creator>
  <cp:lastModifiedBy>Stephanie Weirich</cp:lastModifiedBy>
  <cp:revision>228</cp:revision>
  <dcterms:created xsi:type="dcterms:W3CDTF">2014-10-17T12:05:19Z</dcterms:created>
  <dcterms:modified xsi:type="dcterms:W3CDTF">2017-01-14T02:06:28Z</dcterms:modified>
</cp:coreProperties>
</file>